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Proxima Nova" panose="02000506030000020004" pitchFamily="2" charset="0"/>
      <p:regular r:id="rId17"/>
      <p:bold r:id="rId18"/>
      <p:italic r:id="rId19"/>
      <p:boldItalic r:id="rId20"/>
    </p:embeddedFont>
    <p:embeddedFont>
      <p:font typeface="Source Sans Pro" panose="020B0503030403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gif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53bab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53bab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d053bab8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d053bab88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053bab88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053bab88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d053bab88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d053bab88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d053bab88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d053bab88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d053bab88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d053bab88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d053bab88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d053bab88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en.wikipedia.org/wiki/Joseph_Marie_Jacquard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commons.wikimedia.org/wiki/File:Commodore_Grace_M._Hopper,_USN_(covered).jp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coloradostateuniversity/CSUCS1ClassExample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Computers and Programming</a:t>
            </a: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 Colorado State University 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Computer Science Department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Slides Originally Created by Albert Lionelle (Albert.Lionelle@colostate.edu)</a:t>
            </a:r>
            <a:endParaRPr sz="80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Computer?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50" y="1271081"/>
            <a:ext cx="8312700" cy="2475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/>
              <a:t>The industry - Weaving!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/>
              <a:t>Jacquard loom / machine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/>
              <a:t>Invented by  Joseph Marie Jacquard in </a:t>
            </a:r>
            <a:r>
              <a:rPr lang="en" b="1"/>
              <a:t>1804</a:t>
            </a:r>
            <a:endParaRPr b="1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/>
              <a:t>Cards set the patterns, colors, etc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/>
              <a:t>Very specific use - not general purpose</a:t>
            </a:r>
            <a:endParaRPr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/>
              <a:t>We have come a long way over the years!!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b="1"/>
          </a:p>
        </p:txBody>
      </p:sp>
      <p:pic>
        <p:nvPicPr>
          <p:cNvPr id="194" name="Google Shape;1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4350" y="205100"/>
            <a:ext cx="2794000" cy="42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2071550" y="3656200"/>
            <a:ext cx="38628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 sz="950">
                <a:solidFill>
                  <a:srgbClr val="222222"/>
                </a:solidFill>
              </a:rPr>
              <a:t>This portrait of </a:t>
            </a:r>
            <a:r>
              <a:rPr lang="en" sz="950" u="sng">
                <a:solidFill>
                  <a:srgbClr val="0B0080"/>
                </a:solidFill>
                <a:hlinkClick r:id="rId4"/>
              </a:rPr>
              <a:t>Jacquard</a:t>
            </a:r>
            <a:r>
              <a:rPr lang="en" sz="950">
                <a:solidFill>
                  <a:srgbClr val="222222"/>
                </a:solidFill>
              </a:rPr>
              <a:t> was woven in silk on a Jacquard loom and required 24,000 punched cards to create (1839). “  - ref: https://en.wikipedia.org/wiki/Jacquard_loom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9976" y="1078800"/>
            <a:ext cx="2191325" cy="164707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</a:t>
            </a:r>
            <a:endParaRPr/>
          </a:p>
        </p:txBody>
      </p:sp>
      <p:sp>
        <p:nvSpPr>
          <p:cNvPr id="202" name="Google Shape;202;p41"/>
          <p:cNvSpPr txBox="1">
            <a:spLocks noGrp="1"/>
          </p:cNvSpPr>
          <p:nvPr>
            <p:ph type="body" idx="1"/>
          </p:nvPr>
        </p:nvSpPr>
        <p:spPr>
          <a:xfrm>
            <a:off x="415650" y="1271075"/>
            <a:ext cx="3236400" cy="33000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Come a long way!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Part of our everyday life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Phones, Watches, Laptops, more</a:t>
            </a:r>
            <a:endParaRPr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None of it works without people!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Technology is a </a:t>
            </a:r>
            <a:r>
              <a:rPr lang="en" u="sng"/>
              <a:t>human activity</a:t>
            </a:r>
            <a:endParaRPr u="sng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Computers work in concert with humanity, not seperate.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Think of a violin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Does it create music by itself?</a:t>
            </a:r>
            <a:endParaRPr/>
          </a:p>
        </p:txBody>
      </p:sp>
      <p:pic>
        <p:nvPicPr>
          <p:cNvPr id="203" name="Google Shape;20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9150" y="497250"/>
            <a:ext cx="2555699" cy="191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5299" y="2504475"/>
            <a:ext cx="1549550" cy="20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8725" y="1271075"/>
            <a:ext cx="1753025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5640" y="2925475"/>
            <a:ext cx="1886134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1" descr="Larger View of Galaxy S10+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48283" y="2856700"/>
            <a:ext cx="2337367" cy="17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Hold STATE</a:t>
            </a:r>
            <a:endParaRPr/>
          </a:p>
        </p:txBody>
      </p:sp>
      <p:sp>
        <p:nvSpPr>
          <p:cNvPr id="213" name="Google Shape;213;p42"/>
          <p:cNvSpPr txBox="1">
            <a:spLocks noGrp="1"/>
          </p:cNvSpPr>
          <p:nvPr>
            <p:ph type="body" idx="1"/>
          </p:nvPr>
        </p:nvSpPr>
        <p:spPr>
          <a:xfrm>
            <a:off x="415650" y="1271084"/>
            <a:ext cx="8407200" cy="3082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Think of water states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Liquid, Ice, Gas - it is said to have multiple states.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Memory has two states (binary)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 and Off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Yes and No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true and false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and 0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is stored in a </a:t>
            </a:r>
            <a:r>
              <a:rPr lang="en" b="1"/>
              <a:t>BIT</a:t>
            </a:r>
            <a:endParaRPr b="1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All the representational power of the computer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bunch of  </a:t>
            </a:r>
            <a:r>
              <a:rPr lang="en" b="1"/>
              <a:t>bits</a:t>
            </a:r>
            <a:endParaRPr b="1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Representing various states!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pic>
        <p:nvPicPr>
          <p:cNvPr id="214" name="Google Shape;2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750" y="3871725"/>
            <a:ext cx="3194625" cy="60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and Numbers</a:t>
            </a:r>
            <a:endParaRPr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49" y="1271080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assign values based on location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First spot - even or odd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Second spot - 2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Third spot - 4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3 bits can represent 8 different things  (0-7)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grpSp>
        <p:nvGrpSpPr>
          <p:cNvPr id="221" name="Google Shape;221;p43"/>
          <p:cNvGrpSpPr/>
          <p:nvPr/>
        </p:nvGrpSpPr>
        <p:grpSpPr>
          <a:xfrm>
            <a:off x="4471925" y="1345450"/>
            <a:ext cx="1003800" cy="843300"/>
            <a:chOff x="4471925" y="1345450"/>
            <a:chExt cx="1003800" cy="843300"/>
          </a:xfrm>
        </p:grpSpPr>
        <p:sp>
          <p:nvSpPr>
            <p:cNvPr id="222" name="Google Shape;22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3" name="Google Shape;22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4" name="Google Shape;22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5" name="Google Shape;22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0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26" name="Google Shape;226;p43"/>
          <p:cNvGrpSpPr/>
          <p:nvPr/>
        </p:nvGrpSpPr>
        <p:grpSpPr>
          <a:xfrm>
            <a:off x="5376525" y="1345450"/>
            <a:ext cx="1003800" cy="843300"/>
            <a:chOff x="4471925" y="1345450"/>
            <a:chExt cx="1003800" cy="843300"/>
          </a:xfrm>
        </p:grpSpPr>
        <p:sp>
          <p:nvSpPr>
            <p:cNvPr id="227" name="Google Shape;227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8" name="Google Shape;228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29" name="Google Shape;229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0" name="Google Shape;230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2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31" name="Google Shape;231;p43"/>
          <p:cNvGrpSpPr/>
          <p:nvPr/>
        </p:nvGrpSpPr>
        <p:grpSpPr>
          <a:xfrm>
            <a:off x="6380325" y="1345450"/>
            <a:ext cx="1003800" cy="843300"/>
            <a:chOff x="4471925" y="1345450"/>
            <a:chExt cx="1003800" cy="843300"/>
          </a:xfrm>
        </p:grpSpPr>
        <p:sp>
          <p:nvSpPr>
            <p:cNvPr id="232" name="Google Shape;23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3" name="Google Shape;23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4" name="Google Shape;23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5" name="Google Shape;23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6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36" name="Google Shape;236;p43"/>
          <p:cNvGrpSpPr/>
          <p:nvPr/>
        </p:nvGrpSpPr>
        <p:grpSpPr>
          <a:xfrm>
            <a:off x="7384125" y="1345450"/>
            <a:ext cx="1003800" cy="843300"/>
            <a:chOff x="4471925" y="1345450"/>
            <a:chExt cx="1003800" cy="843300"/>
          </a:xfrm>
        </p:grpSpPr>
        <p:sp>
          <p:nvSpPr>
            <p:cNvPr id="237" name="Google Shape;237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8" name="Google Shape;238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9" name="Google Shape;239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40" name="Google Shape;240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7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41" name="Google Shape;241;p43"/>
          <p:cNvSpPr txBox="1">
            <a:spLocks noGrp="1"/>
          </p:cNvSpPr>
          <p:nvPr>
            <p:ph type="body" idx="1"/>
          </p:nvPr>
        </p:nvSpPr>
        <p:spPr>
          <a:xfrm>
            <a:off x="415650" y="3024901"/>
            <a:ext cx="3704100" cy="1314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Would be painful to write it out / set it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 the time!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want to write english words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Thus the power of programming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grpSp>
        <p:nvGrpSpPr>
          <p:cNvPr id="242" name="Google Shape;242;p43"/>
          <p:cNvGrpSpPr/>
          <p:nvPr/>
        </p:nvGrpSpPr>
        <p:grpSpPr>
          <a:xfrm>
            <a:off x="5834575" y="3429350"/>
            <a:ext cx="464400" cy="843300"/>
            <a:chOff x="4471925" y="1345450"/>
            <a:chExt cx="464400" cy="843300"/>
          </a:xfrm>
        </p:grpSpPr>
        <p:sp>
          <p:nvSpPr>
            <p:cNvPr id="243" name="Google Shape;243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2</a:t>
              </a:r>
              <a:endParaRPr/>
            </a:p>
          </p:txBody>
        </p:sp>
        <p:sp>
          <p:nvSpPr>
            <p:cNvPr id="244" name="Google Shape;244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6</a:t>
              </a:r>
              <a:endParaRPr/>
            </a:p>
          </p:txBody>
        </p:sp>
        <p:sp>
          <p:nvSpPr>
            <p:cNvPr id="245" name="Google Shape;245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7</a:t>
              </a:r>
              <a:endParaRPr/>
            </a:p>
          </p:txBody>
        </p:sp>
      </p:grpSp>
      <p:sp>
        <p:nvSpPr>
          <p:cNvPr id="246" name="Google Shape;246;p43"/>
          <p:cNvSpPr txBox="1"/>
          <p:nvPr/>
        </p:nvSpPr>
        <p:spPr>
          <a:xfrm>
            <a:off x="4400875" y="2750675"/>
            <a:ext cx="41196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Note: Throughout Semester - we will write things in memory - but more of the style below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252" name="Google Shape;252;p44"/>
          <p:cNvSpPr txBox="1">
            <a:spLocks noGrp="1"/>
          </p:cNvSpPr>
          <p:nvPr>
            <p:ph type="body" idx="1"/>
          </p:nvPr>
        </p:nvSpPr>
        <p:spPr>
          <a:xfrm>
            <a:off x="415650" y="1278500"/>
            <a:ext cx="4963200" cy="3385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Coding used to be literally moving physical wires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And was </a:t>
            </a:r>
            <a:r>
              <a:rPr lang="en-US" sz="1400" dirty="0"/>
              <a:t>unique</a:t>
            </a:r>
            <a:r>
              <a:rPr lang="en" sz="1400" dirty="0"/>
              <a:t> to every machine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Then code became compiled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From </a:t>
            </a:r>
            <a:r>
              <a:rPr lang="en-US" sz="1400" dirty="0"/>
              <a:t>English</a:t>
            </a:r>
            <a:r>
              <a:rPr lang="en" sz="1400" dirty="0"/>
              <a:t> to 1s and 0s!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Who do we have to thank for compiled code?</a:t>
            </a:r>
            <a:endParaRPr sz="13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Admiral Grace Murray Hopper</a:t>
            </a:r>
          </a:p>
          <a:p>
            <a:pPr lvl="2" indent="-317500">
              <a:spcBef>
                <a:spcPts val="0"/>
              </a:spcBef>
              <a:buSzPts val="1400"/>
              <a:buChar char="○"/>
            </a:pPr>
            <a:r>
              <a:rPr lang="en" sz="1400" dirty="0"/>
              <a:t>Designed the COBOL language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Her dream? Write once, run everywhere!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But it took many years for it to come to pass..</a:t>
            </a: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sz="1400" dirty="0"/>
          </a:p>
        </p:txBody>
      </p:sp>
      <p:pic>
        <p:nvPicPr>
          <p:cNvPr id="253" name="Google Shape;253;p44" descr="Commodore Grace M. Hopper, USN (covered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275" y="867675"/>
            <a:ext cx="2561425" cy="320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4"/>
          <p:cNvSpPr txBox="1"/>
          <p:nvPr/>
        </p:nvSpPr>
        <p:spPr>
          <a:xfrm>
            <a:off x="6273275" y="4071950"/>
            <a:ext cx="25614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By James S. Davis [Public domain], via Wikimedia Commons. </a:t>
            </a:r>
            <a:r>
              <a:rPr lang="en" sz="700" u="sng">
                <a:solidFill>
                  <a:srgbClr val="3246A4"/>
                </a:solidFill>
                <a:hlinkClick r:id="rId4"/>
              </a:rPr>
              <a:t>Source</a:t>
            </a:r>
            <a:endParaRPr sz="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415646" y="497250"/>
            <a:ext cx="52443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Bytecode</a:t>
            </a:r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xfrm>
            <a:off x="415651" y="1271075"/>
            <a:ext cx="5244300" cy="3007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Write once - run </a:t>
            </a:r>
            <a:r>
              <a:rPr lang="en" sz="1400" u="sng" dirty="0"/>
              <a:t>most</a:t>
            </a:r>
            <a:r>
              <a:rPr lang="en" sz="1400" dirty="0"/>
              <a:t> anywhere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James Gosling lead designer</a:t>
            </a: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00" b="1" dirty="0"/>
              <a:t>Fun Fact</a:t>
            </a:r>
            <a:endParaRPr sz="1400" b="1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Android is the </a:t>
            </a:r>
            <a:r>
              <a:rPr lang="en" sz="1400" u="sng" dirty="0"/>
              <a:t>most used</a:t>
            </a:r>
            <a:r>
              <a:rPr lang="en" sz="1400" dirty="0"/>
              <a:t> operating system in the world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Java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Programs are a set of instructions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English - very specific instructions</a:t>
            </a:r>
            <a:endParaRPr sz="1400" dirty="0"/>
          </a:p>
        </p:txBody>
      </p:sp>
      <p:grpSp>
        <p:nvGrpSpPr>
          <p:cNvPr id="261" name="Google Shape;261;p45"/>
          <p:cNvGrpSpPr/>
          <p:nvPr/>
        </p:nvGrpSpPr>
        <p:grpSpPr>
          <a:xfrm>
            <a:off x="5748375" y="184125"/>
            <a:ext cx="2794800" cy="3261775"/>
            <a:chOff x="5933550" y="762050"/>
            <a:chExt cx="2794800" cy="3261775"/>
          </a:xfrm>
        </p:grpSpPr>
        <p:sp>
          <p:nvSpPr>
            <p:cNvPr id="262" name="Google Shape;262;p45"/>
            <p:cNvSpPr txBox="1"/>
            <p:nvPr/>
          </p:nvSpPr>
          <p:spPr>
            <a:xfrm>
              <a:off x="6497550" y="762050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Hello.java</a:t>
              </a:r>
              <a:endParaRPr sz="1100"/>
            </a:p>
          </p:txBody>
        </p:sp>
        <p:sp>
          <p:nvSpPr>
            <p:cNvPr id="263" name="Google Shape;263;p45"/>
            <p:cNvSpPr/>
            <p:nvPr/>
          </p:nvSpPr>
          <p:spPr>
            <a:xfrm>
              <a:off x="5933550" y="1098275"/>
              <a:ext cx="2109300" cy="138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public class Hello {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public static void printHell() {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  System.out.println(“Hello World”);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 public static void(String args[]) {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     printHello();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} </a:t>
              </a:r>
              <a:endParaRPr sz="700"/>
            </a:p>
          </p:txBody>
        </p:sp>
        <p:sp>
          <p:nvSpPr>
            <p:cNvPr id="264" name="Google Shape;264;p45"/>
            <p:cNvSpPr txBox="1"/>
            <p:nvPr/>
          </p:nvSpPr>
          <p:spPr>
            <a:xfrm>
              <a:off x="6982950" y="2549288"/>
              <a:ext cx="17454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javac - compiler</a:t>
              </a:r>
              <a:endParaRPr/>
            </a:p>
          </p:txBody>
        </p:sp>
        <p:sp>
          <p:nvSpPr>
            <p:cNvPr id="265" name="Google Shape;265;p45"/>
            <p:cNvSpPr/>
            <p:nvPr/>
          </p:nvSpPr>
          <p:spPr>
            <a:xfrm>
              <a:off x="6167100" y="3055675"/>
              <a:ext cx="1652400" cy="75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/>
                <a:t>0001100001010101010101010101001010101010101010100101010101010101010101010100101010101010101010100101010101010101010101010010101010101001001010001</a:t>
              </a:r>
              <a:endParaRPr sz="700"/>
            </a:p>
          </p:txBody>
        </p:sp>
        <p:sp>
          <p:nvSpPr>
            <p:cNvPr id="266" name="Google Shape;266;p45"/>
            <p:cNvSpPr txBox="1"/>
            <p:nvPr/>
          </p:nvSpPr>
          <p:spPr>
            <a:xfrm>
              <a:off x="6492450" y="3754725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Hello.class</a:t>
              </a:r>
              <a:endParaRPr sz="1100"/>
            </a:p>
          </p:txBody>
        </p:sp>
        <p:cxnSp>
          <p:nvCxnSpPr>
            <p:cNvPr id="267" name="Google Shape;267;p45"/>
            <p:cNvCxnSpPr/>
            <p:nvPr/>
          </p:nvCxnSpPr>
          <p:spPr>
            <a:xfrm rot="10800000" flipH="1">
              <a:off x="6977700" y="2482175"/>
              <a:ext cx="10500" cy="599100"/>
            </a:xfrm>
            <a:prstGeom prst="straightConnector1">
              <a:avLst/>
            </a:prstGeom>
            <a:noFill/>
            <a:ln w="9525" cap="flat" cmpd="sng">
              <a:solidFill>
                <a:srgbClr val="1E4D2B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pic>
        <p:nvPicPr>
          <p:cNvPr id="268" name="Google Shape;268;p45" descr="James Gosling 200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675" y="3557725"/>
            <a:ext cx="1315325" cy="13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5"/>
          <p:cNvSpPr txBox="1"/>
          <p:nvPr/>
        </p:nvSpPr>
        <p:spPr>
          <a:xfrm>
            <a:off x="6048925" y="4387023"/>
            <a:ext cx="19938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Proxima Nova"/>
                <a:ea typeface="Proxima Nova"/>
                <a:cs typeface="Proxima Nova"/>
                <a:sym typeface="Proxima Nova"/>
              </a:rPr>
              <a:t>James Gosling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lead designer for the </a:t>
            </a:r>
            <a:r>
              <a:rPr lang="en" sz="900" dirty="0" err="1">
                <a:latin typeface="Proxima Nova"/>
                <a:ea typeface="Proxima Nova"/>
                <a:cs typeface="Proxima Nova"/>
                <a:sym typeface="Proxima Nova"/>
              </a:rPr>
              <a:t>javac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compiler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CC BY-SA 4.0 by Peter Campbell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>
            <a:spLocks noGrp="1"/>
          </p:cNvSpPr>
          <p:nvPr>
            <p:ph type="title"/>
          </p:nvPr>
        </p:nvSpPr>
        <p:spPr>
          <a:xfrm>
            <a:off x="377088" y="25231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is a set of instructions</a:t>
            </a:r>
            <a:endParaRPr/>
          </a:p>
        </p:txBody>
      </p:sp>
      <p:pic>
        <p:nvPicPr>
          <p:cNvPr id="275" name="Google Shape;27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0" y="955337"/>
            <a:ext cx="5036099" cy="38688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6"/>
          <p:cNvSpPr/>
          <p:nvPr/>
        </p:nvSpPr>
        <p:spPr>
          <a:xfrm>
            <a:off x="3911500" y="1297375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comment</a:t>
            </a:r>
            <a:endParaRPr/>
          </a:p>
        </p:txBody>
      </p:sp>
      <p:sp>
        <p:nvSpPr>
          <p:cNvPr id="277" name="Google Shape;277;p46"/>
          <p:cNvSpPr/>
          <p:nvPr/>
        </p:nvSpPr>
        <p:spPr>
          <a:xfrm>
            <a:off x="1945600" y="1908475"/>
            <a:ext cx="3249600" cy="1076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java, instruction sets are written in class blocks</a:t>
            </a:r>
            <a:endParaRPr/>
          </a:p>
        </p:txBody>
      </p:sp>
      <p:sp>
        <p:nvSpPr>
          <p:cNvPr id="278" name="Google Shape;278;p46"/>
          <p:cNvSpPr/>
          <p:nvPr/>
        </p:nvSpPr>
        <p:spPr>
          <a:xfrm>
            <a:off x="3449000" y="3395900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Method! - let’s look closer</a:t>
            </a:r>
            <a:endParaRPr/>
          </a:p>
        </p:txBody>
      </p:sp>
      <p:sp>
        <p:nvSpPr>
          <p:cNvPr id="279" name="Google Shape;279;p46"/>
          <p:cNvSpPr/>
          <p:nvPr/>
        </p:nvSpPr>
        <p:spPr>
          <a:xfrm>
            <a:off x="5586650" y="4119700"/>
            <a:ext cx="3459300" cy="7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 Tip: </a:t>
            </a:r>
            <a:r>
              <a:rPr lang="en"/>
              <a:t>All examples in this class are available on </a:t>
            </a:r>
            <a:r>
              <a:rPr lang="en" u="sng">
                <a:solidFill>
                  <a:schemeClr val="hlink"/>
                </a:solidFill>
                <a:hlinkClick r:id="rId4"/>
              </a:rPr>
              <a:t>github</a:t>
            </a:r>
            <a:r>
              <a:rPr lang="en"/>
              <a:t> for you to download.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 l="6156"/>
          <a:stretch/>
        </p:blipFill>
        <p:spPr>
          <a:xfrm>
            <a:off x="260050" y="1381175"/>
            <a:ext cx="5461825" cy="238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7"/>
          <p:cNvSpPr/>
          <p:nvPr/>
        </p:nvSpPr>
        <p:spPr>
          <a:xfrm>
            <a:off x="4572000" y="15670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Setting “Ada Lovelace” to the variable firstProgrammer</a:t>
            </a:r>
            <a:endParaRPr sz="900"/>
          </a:p>
        </p:txBody>
      </p:sp>
      <p:sp>
        <p:nvSpPr>
          <p:cNvPr id="287" name="Google Shape;287;p47"/>
          <p:cNvSpPr/>
          <p:nvPr/>
        </p:nvSpPr>
        <p:spPr>
          <a:xfrm>
            <a:off x="5063375" y="24381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Printing out to the console/terminal</a:t>
            </a:r>
            <a:endParaRPr sz="900"/>
          </a:p>
        </p:txBody>
      </p:sp>
      <p:pic>
        <p:nvPicPr>
          <p:cNvPr id="288" name="Google Shape;28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4800" y="4220325"/>
            <a:ext cx="438150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561</Words>
  <Application>Microsoft Macintosh PowerPoint</Application>
  <PresentationFormat>On-screen Show (16:9)</PresentationFormat>
  <Paragraphs>112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Consolas</vt:lpstr>
      <vt:lpstr>Source Sans Pro</vt:lpstr>
      <vt:lpstr>Proxima Nova</vt:lpstr>
      <vt:lpstr>Simple Light</vt:lpstr>
      <vt:lpstr>Office Theme</vt:lpstr>
      <vt:lpstr>PowerPoint Presentation</vt:lpstr>
      <vt:lpstr>First Computer?</vt:lpstr>
      <vt:lpstr>Computers</vt:lpstr>
      <vt:lpstr>Computers Hold STATE</vt:lpstr>
      <vt:lpstr>Bits and Numbers</vt:lpstr>
      <vt:lpstr>Coding</vt:lpstr>
      <vt:lpstr>Java Bytecode</vt:lpstr>
      <vt:lpstr>Program is a set of instructions</vt:lpstr>
      <vt:lpstr>Method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Lionelle,Albert</cp:lastModifiedBy>
  <cp:revision>2</cp:revision>
  <dcterms:modified xsi:type="dcterms:W3CDTF">2020-04-07T17:12:48Z</dcterms:modified>
</cp:coreProperties>
</file>